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Open Sans 1" panose="020B0604020202020204" charset="0"/>
      <p:regular r:id="rId14"/>
    </p:embeddedFont>
    <p:embeddedFont>
      <p:font typeface="Open Sans 2" panose="020B0604020202020204" charset="0"/>
      <p:regular r:id="rId15"/>
    </p:embeddedFont>
    <p:embeddedFont>
      <p:font typeface="Pathway Gothic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589" y="0"/>
            <a:ext cx="7793411" cy="10287000"/>
            <a:chOff x="0" y="0"/>
            <a:chExt cx="1039121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762" r="24762"/>
            <a:stretch>
              <a:fillRect/>
            </a:stretch>
          </p:blipFill>
          <p:spPr>
            <a:xfrm>
              <a:off x="0" y="0"/>
              <a:ext cx="10391214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28700" y="3255591"/>
            <a:ext cx="4939726" cy="1768363"/>
          </a:xfrm>
          <a:custGeom>
            <a:avLst/>
            <a:gdLst/>
            <a:ahLst/>
            <a:cxnLst/>
            <a:rect l="l" t="t" r="r" b="b"/>
            <a:pathLst>
              <a:path w="4939726" h="1768363">
                <a:moveTo>
                  <a:pt x="0" y="0"/>
                </a:moveTo>
                <a:lnTo>
                  <a:pt x="4939726" y="0"/>
                </a:lnTo>
                <a:lnTo>
                  <a:pt x="4939726" y="1768364"/>
                </a:lnTo>
                <a:lnTo>
                  <a:pt x="0" y="176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133975"/>
            <a:ext cx="8439993" cy="96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Programa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monitorización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producción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eléctrica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en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terminales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3078" dirty="0" err="1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autoconsumo</a:t>
            </a:r>
            <a:r>
              <a:rPr lang="en-US" sz="3078" dirty="0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939978"/>
            <a:ext cx="4287800" cy="31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 1"/>
                <a:ea typeface="Open Sans 1"/>
                <a:cs typeface="Open Sans 1"/>
                <a:sym typeface="Open Sans 1"/>
              </a:rPr>
              <a:t>Daniel Caballero Wawoe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55871"/>
            <a:chOff x="0" y="0"/>
            <a:chExt cx="4816593" cy="515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15126"/>
            </a:xfrm>
            <a:custGeom>
              <a:avLst/>
              <a:gdLst/>
              <a:ahLst/>
              <a:cxnLst/>
              <a:rect l="l" t="t" r="r" b="b"/>
              <a:pathLst>
                <a:path w="4816592" h="515126">
                  <a:moveTo>
                    <a:pt x="0" y="0"/>
                  </a:moveTo>
                  <a:lnTo>
                    <a:pt x="4816592" y="0"/>
                  </a:lnTo>
                  <a:lnTo>
                    <a:pt x="4816592" y="515126"/>
                  </a:lnTo>
                  <a:lnTo>
                    <a:pt x="0" y="515126"/>
                  </a:lnTo>
                  <a:close/>
                </a:path>
              </a:pathLst>
            </a:custGeom>
            <a:solidFill>
              <a:srgbClr val="003C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53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535336"/>
            <a:ext cx="2882653" cy="1509789"/>
          </a:xfrm>
          <a:custGeom>
            <a:avLst/>
            <a:gdLst/>
            <a:ahLst/>
            <a:cxnLst/>
            <a:rect l="l" t="t" r="r" b="b"/>
            <a:pathLst>
              <a:path w="2882653" h="1509789">
                <a:moveTo>
                  <a:pt x="0" y="0"/>
                </a:moveTo>
                <a:lnTo>
                  <a:pt x="2882653" y="0"/>
                </a:lnTo>
                <a:lnTo>
                  <a:pt x="2882653" y="1509790"/>
                </a:lnTo>
                <a:lnTo>
                  <a:pt x="0" y="1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3319" y="7368273"/>
            <a:ext cx="2966661" cy="1648616"/>
          </a:xfrm>
          <a:custGeom>
            <a:avLst/>
            <a:gdLst/>
            <a:ahLst/>
            <a:cxnLst/>
            <a:rect l="l" t="t" r="r" b="b"/>
            <a:pathLst>
              <a:path w="2966661" h="1648616">
                <a:moveTo>
                  <a:pt x="0" y="0"/>
                </a:moveTo>
                <a:lnTo>
                  <a:pt x="2966661" y="0"/>
                </a:lnTo>
                <a:lnTo>
                  <a:pt x="2966661" y="1648616"/>
                </a:lnTo>
                <a:lnTo>
                  <a:pt x="0" y="164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66606" y="6873105"/>
            <a:ext cx="2385195" cy="2385195"/>
          </a:xfrm>
          <a:custGeom>
            <a:avLst/>
            <a:gdLst/>
            <a:ahLst/>
            <a:cxnLst/>
            <a:rect l="l" t="t" r="r" b="b"/>
            <a:pathLst>
              <a:path w="2385195" h="2385195">
                <a:moveTo>
                  <a:pt x="0" y="0"/>
                </a:moveTo>
                <a:lnTo>
                  <a:pt x="2385195" y="0"/>
                </a:lnTo>
                <a:lnTo>
                  <a:pt x="2385195" y="2385195"/>
                </a:lnTo>
                <a:lnTo>
                  <a:pt x="0" y="238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72215" y="2845715"/>
            <a:ext cx="2889031" cy="2889031"/>
          </a:xfrm>
          <a:custGeom>
            <a:avLst/>
            <a:gdLst/>
            <a:ahLst/>
            <a:cxnLst/>
            <a:rect l="l" t="t" r="r" b="b"/>
            <a:pathLst>
              <a:path w="2889031" h="2889031">
                <a:moveTo>
                  <a:pt x="0" y="0"/>
                </a:moveTo>
                <a:lnTo>
                  <a:pt x="2889032" y="0"/>
                </a:lnTo>
                <a:lnTo>
                  <a:pt x="2889032" y="2889032"/>
                </a:lnTo>
                <a:lnTo>
                  <a:pt x="0" y="2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6731" y="6873105"/>
            <a:ext cx="1952270" cy="1952270"/>
          </a:xfrm>
          <a:custGeom>
            <a:avLst/>
            <a:gdLst/>
            <a:ahLst/>
            <a:cxnLst/>
            <a:rect l="l" t="t" r="r" b="b"/>
            <a:pathLst>
              <a:path w="1952270" h="1952270">
                <a:moveTo>
                  <a:pt x="0" y="0"/>
                </a:moveTo>
                <a:lnTo>
                  <a:pt x="1952270" y="0"/>
                </a:lnTo>
                <a:lnTo>
                  <a:pt x="1952270" y="1952270"/>
                </a:lnTo>
                <a:lnTo>
                  <a:pt x="0" y="1952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35826" y="3535336"/>
            <a:ext cx="2211543" cy="2211543"/>
          </a:xfrm>
          <a:custGeom>
            <a:avLst/>
            <a:gdLst/>
            <a:ahLst/>
            <a:cxnLst/>
            <a:rect l="l" t="t" r="r" b="b"/>
            <a:pathLst>
              <a:path w="2211543" h="2211543">
                <a:moveTo>
                  <a:pt x="0" y="0"/>
                </a:moveTo>
                <a:lnTo>
                  <a:pt x="2211543" y="0"/>
                </a:lnTo>
                <a:lnTo>
                  <a:pt x="2211543" y="2211543"/>
                </a:lnTo>
                <a:lnTo>
                  <a:pt x="0" y="2211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09213" y="7057810"/>
            <a:ext cx="2596672" cy="2583689"/>
          </a:xfrm>
          <a:custGeom>
            <a:avLst/>
            <a:gdLst/>
            <a:ahLst/>
            <a:cxnLst/>
            <a:rect l="l" t="t" r="r" b="b"/>
            <a:pathLst>
              <a:path w="2596672" h="2583689">
                <a:moveTo>
                  <a:pt x="0" y="0"/>
                </a:moveTo>
                <a:lnTo>
                  <a:pt x="2596672" y="0"/>
                </a:lnTo>
                <a:lnTo>
                  <a:pt x="2596672" y="2583689"/>
                </a:lnTo>
                <a:lnTo>
                  <a:pt x="0" y="2583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053155" y="3249394"/>
            <a:ext cx="3623711" cy="3623711"/>
          </a:xfrm>
          <a:custGeom>
            <a:avLst/>
            <a:gdLst/>
            <a:ahLst/>
            <a:cxnLst/>
            <a:rect l="l" t="t" r="r" b="b"/>
            <a:pathLst>
              <a:path w="3623711" h="3623711">
                <a:moveTo>
                  <a:pt x="0" y="0"/>
                </a:moveTo>
                <a:lnTo>
                  <a:pt x="3623710" y="0"/>
                </a:lnTo>
                <a:lnTo>
                  <a:pt x="3623710" y="3623711"/>
                </a:lnTo>
                <a:lnTo>
                  <a:pt x="0" y="3623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000125"/>
            <a:ext cx="5765305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Tecnologías usadas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36542"/>
            <a:chOff x="0" y="0"/>
            <a:chExt cx="4816593" cy="5363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6373"/>
            </a:xfrm>
            <a:custGeom>
              <a:avLst/>
              <a:gdLst/>
              <a:ahLst/>
              <a:cxnLst/>
              <a:rect l="l" t="t" r="r" b="b"/>
              <a:pathLst>
                <a:path w="4816592" h="536373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21150"/>
            <a:ext cx="4595640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Futuras Mejoras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0697" y="2577068"/>
            <a:ext cx="17327523" cy="559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5073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1- Integración con IoT .</a:t>
            </a:r>
          </a:p>
          <a:p>
            <a:pPr algn="l">
              <a:lnSpc>
                <a:spcPts val="6342"/>
              </a:lnSpc>
              <a:spcBef>
                <a:spcPct val="0"/>
              </a:spcBef>
            </a:pPr>
            <a:endParaRPr lang="en-US" sz="5073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6342"/>
              </a:lnSpc>
              <a:spcBef>
                <a:spcPct val="0"/>
              </a:spcBef>
            </a:pPr>
            <a:r>
              <a:rPr lang="en-US" sz="5073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2- Incorporación de más elementos interactivos.</a:t>
            </a:r>
          </a:p>
          <a:p>
            <a:pPr algn="l">
              <a:lnSpc>
                <a:spcPts val="6342"/>
              </a:lnSpc>
              <a:spcBef>
                <a:spcPct val="0"/>
              </a:spcBef>
            </a:pPr>
            <a:endParaRPr lang="en-US" sz="5073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6342"/>
              </a:lnSpc>
              <a:spcBef>
                <a:spcPct val="0"/>
              </a:spcBef>
            </a:pPr>
            <a:r>
              <a:rPr lang="en-US" sz="5073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3- Desarrollo de algoritmos predictivos.</a:t>
            </a:r>
          </a:p>
          <a:p>
            <a:pPr algn="l">
              <a:lnSpc>
                <a:spcPts val="6342"/>
              </a:lnSpc>
              <a:spcBef>
                <a:spcPct val="0"/>
              </a:spcBef>
            </a:pPr>
            <a:endParaRPr lang="en-US" sz="5073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6342"/>
              </a:lnSpc>
              <a:spcBef>
                <a:spcPct val="0"/>
              </a:spcBef>
            </a:pPr>
            <a:r>
              <a:rPr lang="en-US" sz="5073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4- Aplicación móvil nativa.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20831" y="4711583"/>
            <a:ext cx="7246339" cy="96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7069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Muchas gracias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48152" y="1066800"/>
            <a:ext cx="2191696" cy="31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2378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SUNDEO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14652" y="8940258"/>
            <a:ext cx="4858696" cy="31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2378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Daniel Caballero Wawoe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5329" y="7124445"/>
            <a:ext cx="7232671" cy="3162555"/>
            <a:chOff x="0" y="0"/>
            <a:chExt cx="1904901" cy="832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4901" cy="832936"/>
            </a:xfrm>
            <a:custGeom>
              <a:avLst/>
              <a:gdLst/>
              <a:ahLst/>
              <a:cxnLst/>
              <a:rect l="l" t="t" r="r" b="b"/>
              <a:pathLst>
                <a:path w="1904901" h="832936">
                  <a:moveTo>
                    <a:pt x="0" y="0"/>
                  </a:moveTo>
                  <a:lnTo>
                    <a:pt x="1904901" y="0"/>
                  </a:lnTo>
                  <a:lnTo>
                    <a:pt x="1904901" y="832936"/>
                  </a:lnTo>
                  <a:lnTo>
                    <a:pt x="0" y="832936"/>
                  </a:lnTo>
                  <a:close/>
                </a:path>
              </a:pathLst>
            </a:custGeom>
            <a:solidFill>
              <a:srgbClr val="003C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04901" cy="871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55329" y="0"/>
            <a:ext cx="7232671" cy="7124445"/>
            <a:chOff x="0" y="0"/>
            <a:chExt cx="9643561" cy="94992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6118" r="16118"/>
            <a:stretch>
              <a:fillRect/>
            </a:stretch>
          </p:blipFill>
          <p:spPr>
            <a:xfrm>
              <a:off x="0" y="0"/>
              <a:ext cx="9643561" cy="9499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70697" y="1009650"/>
            <a:ext cx="3883028" cy="55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566">
                <a:solidFill>
                  <a:srgbClr val="367D75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Situación Actual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696" y="2239575"/>
            <a:ext cx="7787503" cy="68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21"/>
              </a:lnSpc>
              <a:spcBef>
                <a:spcPct val="0"/>
              </a:spcBef>
            </a:pPr>
            <a:r>
              <a:rPr lang="en-US" sz="4657" dirty="0" err="1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Aumento</a:t>
            </a:r>
            <a:r>
              <a:rPr lang="en-US" sz="4657" dirty="0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de </a:t>
            </a:r>
            <a:r>
              <a:rPr lang="en-US" sz="4657" dirty="0" err="1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producción</a:t>
            </a:r>
            <a:r>
              <a:rPr lang="en-US" sz="4657" dirty="0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de </a:t>
            </a:r>
            <a:r>
              <a:rPr lang="en-US" sz="4657" dirty="0" err="1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energía</a:t>
            </a:r>
            <a:r>
              <a:rPr lang="en-US" sz="4657" dirty="0">
                <a:solidFill>
                  <a:srgbClr val="000000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solar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865" y="2454625"/>
            <a:ext cx="11658743" cy="84638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3612" y="2036542"/>
            <a:ext cx="9764388" cy="8250458"/>
            <a:chOff x="0" y="0"/>
            <a:chExt cx="13019184" cy="110006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500" r="10500"/>
            <a:stretch>
              <a:fillRect/>
            </a:stretch>
          </p:blipFill>
          <p:spPr>
            <a:xfrm>
              <a:off x="0" y="0"/>
              <a:ext cx="13019184" cy="1100061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2036542"/>
            <a:chOff x="0" y="0"/>
            <a:chExt cx="4816593" cy="536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36373"/>
            </a:xfrm>
            <a:custGeom>
              <a:avLst/>
              <a:gdLst/>
              <a:ahLst/>
              <a:cxnLst/>
              <a:rect l="l" t="t" r="r" b="b"/>
              <a:pathLst>
                <a:path w="4816592" h="536373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329727" y="4222781"/>
            <a:ext cx="1966327" cy="2151196"/>
          </a:xfrm>
          <a:custGeom>
            <a:avLst/>
            <a:gdLst/>
            <a:ahLst/>
            <a:cxnLst/>
            <a:rect l="l" t="t" r="r" b="b"/>
            <a:pathLst>
              <a:path w="1966327" h="2151196">
                <a:moveTo>
                  <a:pt x="0" y="0"/>
                </a:moveTo>
                <a:lnTo>
                  <a:pt x="1966328" y="0"/>
                </a:lnTo>
                <a:lnTo>
                  <a:pt x="1966328" y="2151196"/>
                </a:lnTo>
                <a:lnTo>
                  <a:pt x="0" y="2151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1136" y="5879151"/>
            <a:ext cx="2771270" cy="1822547"/>
          </a:xfrm>
          <a:custGeom>
            <a:avLst/>
            <a:gdLst/>
            <a:ahLst/>
            <a:cxnLst/>
            <a:rect l="l" t="t" r="r" b="b"/>
            <a:pathLst>
              <a:path w="2771270" h="1822547">
                <a:moveTo>
                  <a:pt x="0" y="0"/>
                </a:moveTo>
                <a:lnTo>
                  <a:pt x="2771270" y="0"/>
                </a:lnTo>
                <a:lnTo>
                  <a:pt x="2771270" y="1822547"/>
                </a:lnTo>
                <a:lnTo>
                  <a:pt x="0" y="182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2698" y="3111735"/>
            <a:ext cx="4381968" cy="1692223"/>
          </a:xfrm>
          <a:custGeom>
            <a:avLst/>
            <a:gdLst/>
            <a:ahLst/>
            <a:cxnLst/>
            <a:rect l="l" t="t" r="r" b="b"/>
            <a:pathLst>
              <a:path w="4381968" h="1692223">
                <a:moveTo>
                  <a:pt x="0" y="0"/>
                </a:moveTo>
                <a:lnTo>
                  <a:pt x="4381967" y="0"/>
                </a:lnTo>
                <a:lnTo>
                  <a:pt x="4381967" y="1692223"/>
                </a:lnTo>
                <a:lnTo>
                  <a:pt x="0" y="169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13520" y="8150095"/>
            <a:ext cx="4371378" cy="1254747"/>
          </a:xfrm>
          <a:custGeom>
            <a:avLst/>
            <a:gdLst/>
            <a:ahLst/>
            <a:cxnLst/>
            <a:rect l="l" t="t" r="r" b="b"/>
            <a:pathLst>
              <a:path w="4371378" h="1254747">
                <a:moveTo>
                  <a:pt x="0" y="0"/>
                </a:moveTo>
                <a:lnTo>
                  <a:pt x="4371377" y="0"/>
                </a:lnTo>
                <a:lnTo>
                  <a:pt x="4371377" y="1254747"/>
                </a:lnTo>
                <a:lnTo>
                  <a:pt x="0" y="1254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81136" y="1104900"/>
            <a:ext cx="4133529" cy="62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Análisis de mercado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45525"/>
            <a:ext cx="18288000" cy="2341475"/>
            <a:chOff x="0" y="0"/>
            <a:chExt cx="24384000" cy="312196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391" b="40391"/>
            <a:stretch>
              <a:fillRect/>
            </a:stretch>
          </p:blipFill>
          <p:spPr>
            <a:xfrm>
              <a:off x="0" y="0"/>
              <a:ext cx="24384000" cy="312196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2036542"/>
            <a:chOff x="0" y="0"/>
            <a:chExt cx="4816593" cy="536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36373"/>
            </a:xfrm>
            <a:custGeom>
              <a:avLst/>
              <a:gdLst/>
              <a:ahLst/>
              <a:cxnLst/>
              <a:rect l="l" t="t" r="r" b="b"/>
              <a:pathLst>
                <a:path w="4816592" h="536373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0697" y="2538718"/>
            <a:ext cx="10560963" cy="553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1- Interfaz 3D interactiva. </a:t>
            </a:r>
          </a:p>
          <a:p>
            <a:pPr algn="l">
              <a:lnSpc>
                <a:spcPts val="625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62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2- Facilita el reconocimiento de patrones.</a:t>
            </a:r>
          </a:p>
          <a:p>
            <a:pPr algn="l">
              <a:lnSpc>
                <a:spcPts val="625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62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3- Independencia del hardware.</a:t>
            </a:r>
          </a:p>
          <a:p>
            <a:pPr algn="just">
              <a:lnSpc>
                <a:spcPts val="625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612505" y="3026016"/>
            <a:ext cx="3646795" cy="3355051"/>
          </a:xfrm>
          <a:custGeom>
            <a:avLst/>
            <a:gdLst/>
            <a:ahLst/>
            <a:cxnLst/>
            <a:rect l="l" t="t" r="r" b="b"/>
            <a:pathLst>
              <a:path w="3646795" h="3355051">
                <a:moveTo>
                  <a:pt x="0" y="0"/>
                </a:moveTo>
                <a:lnTo>
                  <a:pt x="3646795" y="0"/>
                </a:lnTo>
                <a:lnTo>
                  <a:pt x="3646795" y="3355051"/>
                </a:lnTo>
                <a:lnTo>
                  <a:pt x="0" y="335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1620" y="1000125"/>
            <a:ext cx="4400749" cy="73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4666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Ventajas de SUNDEO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17558" y="0"/>
            <a:ext cx="6370442" cy="10287000"/>
            <a:chOff x="0" y="0"/>
            <a:chExt cx="849392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583" r="32583"/>
            <a:stretch>
              <a:fillRect/>
            </a:stretch>
          </p:blipFill>
          <p:spPr>
            <a:xfrm>
              <a:off x="0" y="0"/>
              <a:ext cx="849392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121150"/>
            <a:ext cx="3238052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Objetivo General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43370"/>
            <a:ext cx="10154830" cy="359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Desarrollar una aplicación web interactiva que permita monitorear en tiempo real la generación energética en instalaciones de autoconsumo solar.</a:t>
            </a:r>
          </a:p>
          <a:p>
            <a:pPr algn="l">
              <a:lnSpc>
                <a:spcPts val="5739"/>
              </a:lnSpc>
            </a:pPr>
            <a:endParaRPr lang="en-US" sz="4099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401360" y="6788785"/>
            <a:ext cx="3064363" cy="2724498"/>
          </a:xfrm>
          <a:custGeom>
            <a:avLst/>
            <a:gdLst/>
            <a:ahLst/>
            <a:cxnLst/>
            <a:rect l="l" t="t" r="r" b="b"/>
            <a:pathLst>
              <a:path w="3064363" h="2724498">
                <a:moveTo>
                  <a:pt x="0" y="0"/>
                </a:moveTo>
                <a:lnTo>
                  <a:pt x="3064363" y="0"/>
                </a:lnTo>
                <a:lnTo>
                  <a:pt x="3064363" y="2724498"/>
                </a:lnTo>
                <a:lnTo>
                  <a:pt x="0" y="272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31480"/>
            <a:ext cx="18288000" cy="2755520"/>
            <a:chOff x="0" y="0"/>
            <a:chExt cx="24384000" cy="36740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4665" b="32761"/>
            <a:stretch>
              <a:fillRect/>
            </a:stretch>
          </p:blipFill>
          <p:spPr>
            <a:xfrm>
              <a:off x="0" y="0"/>
              <a:ext cx="24384000" cy="367402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849698" y="374009"/>
            <a:ext cx="2997281" cy="2959133"/>
          </a:xfrm>
          <a:custGeom>
            <a:avLst/>
            <a:gdLst/>
            <a:ahLst/>
            <a:cxnLst/>
            <a:rect l="l" t="t" r="r" b="b"/>
            <a:pathLst>
              <a:path w="2997281" h="2959133">
                <a:moveTo>
                  <a:pt x="0" y="0"/>
                </a:moveTo>
                <a:lnTo>
                  <a:pt x="2997281" y="0"/>
                </a:lnTo>
                <a:lnTo>
                  <a:pt x="2997281" y="2959134"/>
                </a:lnTo>
                <a:lnTo>
                  <a:pt x="0" y="2959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21150"/>
            <a:ext cx="5393964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Objetivos Específicos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75447"/>
            <a:ext cx="14781057" cy="477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9"/>
              </a:lnSpc>
            </a:pP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-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Diseñar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y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desarrollar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una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API RESTful con ASP.NET Core.</a:t>
            </a:r>
          </a:p>
          <a:p>
            <a:pPr algn="l">
              <a:lnSpc>
                <a:spcPts val="6279"/>
              </a:lnSpc>
            </a:pP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Implementar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autenticación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y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autorización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mediante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JWT.</a:t>
            </a:r>
          </a:p>
          <a:p>
            <a:pPr algn="l">
              <a:lnSpc>
                <a:spcPts val="6279"/>
              </a:lnSpc>
            </a:pP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-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Integrar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una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interfaz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WebGL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en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React o Blazor WASM.</a:t>
            </a:r>
          </a:p>
          <a:p>
            <a:pPr algn="l">
              <a:lnSpc>
                <a:spcPts val="6279"/>
              </a:lnSpc>
            </a:pP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-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Almacenar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datos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históricos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en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SQL Server.</a:t>
            </a:r>
          </a:p>
          <a:p>
            <a:pPr algn="l">
              <a:lnSpc>
                <a:spcPts val="6279"/>
              </a:lnSpc>
            </a:pP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-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Asegurar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la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escalabilidad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seguridad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y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mantenibilidad</a:t>
            </a:r>
            <a:r>
              <a:rPr lang="en-US" sz="3999" dirty="0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 del </a:t>
            </a:r>
            <a:r>
              <a:rPr lang="en-US" sz="3999" dirty="0" err="1">
                <a:solidFill>
                  <a:srgbClr val="FFFFF5"/>
                </a:solidFill>
                <a:latin typeface="Open Sans 2"/>
                <a:ea typeface="Open Sans 2"/>
                <a:cs typeface="Open Sans 2"/>
                <a:sym typeface="Open Sans 2"/>
              </a:rPr>
              <a:t>sistema</a:t>
            </a:r>
            <a:r>
              <a:rPr lang="en-US" sz="3999" dirty="0">
                <a:solidFill>
                  <a:srgbClr val="62BBB1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2878" y="635271"/>
            <a:ext cx="13630346" cy="9651729"/>
            <a:chOff x="0" y="0"/>
            <a:chExt cx="18173795" cy="128689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21" b="221"/>
            <a:stretch>
              <a:fillRect/>
            </a:stretch>
          </p:blipFill>
          <p:spPr>
            <a:xfrm>
              <a:off x="0" y="0"/>
              <a:ext cx="18173795" cy="1286897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00125"/>
            <a:ext cx="4595640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Casos de uso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57925" y="5412246"/>
            <a:ext cx="3740320" cy="3788538"/>
          </a:xfrm>
          <a:custGeom>
            <a:avLst/>
            <a:gdLst/>
            <a:ahLst/>
            <a:cxnLst/>
            <a:rect l="l" t="t" r="r" b="b"/>
            <a:pathLst>
              <a:path w="3740320" h="3788538">
                <a:moveTo>
                  <a:pt x="0" y="0"/>
                </a:moveTo>
                <a:lnTo>
                  <a:pt x="3740320" y="0"/>
                </a:lnTo>
                <a:lnTo>
                  <a:pt x="3740320" y="3788538"/>
                </a:lnTo>
                <a:lnTo>
                  <a:pt x="0" y="3788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554421" y="0"/>
            <a:ext cx="13733579" cy="10287000"/>
            <a:chOff x="0" y="0"/>
            <a:chExt cx="18311438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1830" b="1830"/>
            <a:stretch>
              <a:fillRect/>
            </a:stretch>
          </p:blipFill>
          <p:spPr>
            <a:xfrm>
              <a:off x="0" y="0"/>
              <a:ext cx="18311438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70697" y="1009650"/>
            <a:ext cx="3883028" cy="55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566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Modelo Vista-Controlador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4041" y="1703976"/>
            <a:ext cx="13847424" cy="8516349"/>
            <a:chOff x="0" y="0"/>
            <a:chExt cx="18463232" cy="113551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4" r="204"/>
            <a:stretch>
              <a:fillRect/>
            </a:stretch>
          </p:blipFill>
          <p:spPr>
            <a:xfrm>
              <a:off x="0" y="0"/>
              <a:ext cx="18463232" cy="1135513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00125"/>
            <a:ext cx="5765305" cy="7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Modelo de la Base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163</Words>
  <Application>Microsoft Office PowerPoint</Application>
  <PresentationFormat>Custom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Pathway Gothic One</vt:lpstr>
      <vt:lpstr>Arial</vt:lpstr>
      <vt:lpstr>Open Sans 1</vt:lpstr>
      <vt:lpstr>Calibri</vt:lpstr>
      <vt:lpstr>Open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Energía Solar profesional azul blanco</dc:title>
  <cp:lastModifiedBy>Daniel Caballero</cp:lastModifiedBy>
  <cp:revision>5</cp:revision>
  <dcterms:created xsi:type="dcterms:W3CDTF">2006-08-16T00:00:00Z</dcterms:created>
  <dcterms:modified xsi:type="dcterms:W3CDTF">2025-06-11T18:20:18Z</dcterms:modified>
  <dc:identifier>DAGqB3zrTzU</dc:identifier>
</cp:coreProperties>
</file>